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88" r:id="rId2"/>
    <p:sldId id="281" r:id="rId3"/>
    <p:sldId id="282" r:id="rId4"/>
    <p:sldId id="283" r:id="rId5"/>
    <p:sldId id="278" r:id="rId6"/>
    <p:sldId id="257" r:id="rId7"/>
    <p:sldId id="259" r:id="rId8"/>
    <p:sldId id="258" r:id="rId9"/>
    <p:sldId id="265" r:id="rId10"/>
    <p:sldId id="264" r:id="rId11"/>
    <p:sldId id="287" r:id="rId12"/>
    <p:sldId id="286" r:id="rId13"/>
    <p:sldId id="263" r:id="rId14"/>
    <p:sldId id="262" r:id="rId15"/>
    <p:sldId id="268" r:id="rId16"/>
    <p:sldId id="267" r:id="rId17"/>
    <p:sldId id="289" r:id="rId18"/>
    <p:sldId id="290" r:id="rId19"/>
    <p:sldId id="266" r:id="rId20"/>
    <p:sldId id="291" r:id="rId21"/>
    <p:sldId id="269" r:id="rId22"/>
    <p:sldId id="279" r:id="rId23"/>
    <p:sldId id="292" r:id="rId24"/>
    <p:sldId id="270" r:id="rId25"/>
    <p:sldId id="280" r:id="rId26"/>
    <p:sldId id="271" r:id="rId27"/>
    <p:sldId id="276" r:id="rId28"/>
    <p:sldId id="275" r:id="rId29"/>
    <p:sldId id="273" r:id="rId30"/>
    <p:sldId id="272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6723-16A4-4CA6-9C71-A72DB8F11708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2488-6174-4AB0-87DF-75E1472769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2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6723-16A4-4CA6-9C71-A72DB8F11708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2488-6174-4AB0-87DF-75E1472769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6723-16A4-4CA6-9C71-A72DB8F11708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2488-6174-4AB0-87DF-75E1472769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7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6723-16A4-4CA6-9C71-A72DB8F11708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2488-6174-4AB0-87DF-75E1472769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6723-16A4-4CA6-9C71-A72DB8F11708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2488-6174-4AB0-87DF-75E1472769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2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6723-16A4-4CA6-9C71-A72DB8F11708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2488-6174-4AB0-87DF-75E1472769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7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6723-16A4-4CA6-9C71-A72DB8F11708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2488-6174-4AB0-87DF-75E1472769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1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6723-16A4-4CA6-9C71-A72DB8F11708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2488-6174-4AB0-87DF-75E1472769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9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6723-16A4-4CA6-9C71-A72DB8F11708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2488-6174-4AB0-87DF-75E1472769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0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6723-16A4-4CA6-9C71-A72DB8F11708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2488-6174-4AB0-87DF-75E1472769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1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6723-16A4-4CA6-9C71-A72DB8F11708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2488-6174-4AB0-87DF-75E1472769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0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76723-16A4-4CA6-9C71-A72DB8F11708}" type="datetimeFigureOut">
              <a:rPr lang="pt-BR" smtClean="0"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32488-6174-4AB0-87DF-75E1472769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99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grupos@voeazul.com.br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" y="-273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564976" y="2924944"/>
            <a:ext cx="79790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PORTAL DE GRUPOS </a:t>
            </a:r>
          </a:p>
          <a:p>
            <a:pPr algn="ctr"/>
            <a:r>
              <a:rPr lang="pt-BR" sz="2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Como utilizar?</a:t>
            </a:r>
            <a:endParaRPr lang="pt-BR" sz="2800" b="1" dirty="0">
              <a:solidFill>
                <a:schemeClr val="tx2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771047" cy="610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1911861" y="188640"/>
            <a:ext cx="5162332" cy="42392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Depois de escolher os voos e inserir a informações de contato, a agência vai visualizar a tela da cotação com as informações</a:t>
            </a:r>
            <a:r>
              <a:rPr lang="pt-BR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pt-BR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4664"/>
            <a:ext cx="8771047" cy="610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323528" y="3717032"/>
            <a:ext cx="1152128" cy="193012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2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Neste momento o grupo está somente cotado, para bloquear os lugares no voo, a agência precisa clicar em </a:t>
            </a:r>
            <a:r>
              <a:rPr lang="pt-BR" sz="1200" b="1" i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Bloqueio</a:t>
            </a:r>
            <a:endParaRPr lang="pt-BR" sz="1200" b="1" i="1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683568" y="1647504"/>
            <a:ext cx="864096" cy="26932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>
            <a:off x="827584" y="1988840"/>
            <a:ext cx="288032" cy="165618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806"/>
            <a:ext cx="8771047" cy="610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3016863" y="3444898"/>
            <a:ext cx="5184576" cy="339708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A agência consegue visualizar as etapas concluídas e pendentes do grupo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eta para cima 2"/>
          <p:cNvSpPr/>
          <p:nvPr/>
        </p:nvSpPr>
        <p:spPr>
          <a:xfrm>
            <a:off x="2082635" y="3181554"/>
            <a:ext cx="216024" cy="23192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3275856" y="3181554"/>
            <a:ext cx="216024" cy="23192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4387804" y="3181554"/>
            <a:ext cx="216024" cy="23192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5689037" y="3170388"/>
            <a:ext cx="216024" cy="23192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cima 19"/>
          <p:cNvSpPr/>
          <p:nvPr/>
        </p:nvSpPr>
        <p:spPr>
          <a:xfrm>
            <a:off x="7206294" y="3173568"/>
            <a:ext cx="216024" cy="23192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cima 20"/>
          <p:cNvSpPr/>
          <p:nvPr/>
        </p:nvSpPr>
        <p:spPr>
          <a:xfrm>
            <a:off x="8318242" y="3173568"/>
            <a:ext cx="216024" cy="23192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3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8621773" cy="62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2627784" y="3128913"/>
            <a:ext cx="5976664" cy="339708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Após solicitar o bloqueio, esta etapa fica concluída e os lugares ficam reservados no voo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131840" y="2564904"/>
            <a:ext cx="576064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1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251515" y="116632"/>
            <a:ext cx="8638729" cy="451123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Ao clicar na opção “</a:t>
            </a:r>
            <a:r>
              <a:rPr lang="pt-BR" sz="1400" i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Nomes”</a:t>
            </a: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, a agência é direcionada para a tela abaixo, onde poderá inserir os nomes dos passageiros, incluir INF e </a:t>
            </a:r>
            <a:r>
              <a:rPr lang="pt-BR" sz="1400" dirty="0" err="1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SSR´s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5" y="680904"/>
            <a:ext cx="8813977" cy="126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763688" y="1650608"/>
            <a:ext cx="720080" cy="29692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1" y="2060680"/>
            <a:ext cx="8463483" cy="47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1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66534" cy="616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2987824" y="3140968"/>
            <a:ext cx="4355000" cy="28803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Depois de inserir os nomes, esta etapa fica concluída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4283968" y="2636912"/>
            <a:ext cx="64807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2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242514"/>
            <a:ext cx="8442607" cy="127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" y="1998998"/>
            <a:ext cx="8966311" cy="452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539551" y="1623487"/>
            <a:ext cx="8064896" cy="64807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Caso a agência precise de mais prazo, basta clicar na opção </a:t>
            </a:r>
            <a:r>
              <a:rPr lang="pt-BR" sz="14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“+ Prazo”</a:t>
            </a: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 e inserir um comentário no campo abaixo. Caso precise de um complemento do grupo (até 9 </a:t>
            </a:r>
            <a:r>
              <a:rPr lang="pt-BR" sz="1400" dirty="0" err="1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pax</a:t>
            </a: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), basta clicar na opção </a:t>
            </a:r>
            <a:r>
              <a:rPr lang="pt-BR" sz="14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“+</a:t>
            </a:r>
            <a:r>
              <a:rPr lang="pt-BR" sz="1400" b="1" dirty="0" err="1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Pax</a:t>
            </a:r>
            <a:r>
              <a:rPr lang="pt-BR" sz="14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”. </a:t>
            </a: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Esta cotação será direcionada para a fila e será analisada e respondida pela equipe de grupos.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5031746" y="1168539"/>
            <a:ext cx="720080" cy="29692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750924" y="1168538"/>
            <a:ext cx="648072" cy="29692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9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582450" y="1988840"/>
            <a:ext cx="79790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RENEGOCIAÇÃO</a:t>
            </a:r>
          </a:p>
          <a:p>
            <a:pPr algn="ctr"/>
            <a:r>
              <a:rPr lang="pt-BR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DE</a:t>
            </a:r>
          </a:p>
          <a:p>
            <a:pPr algn="ctr"/>
            <a:r>
              <a:rPr lang="pt-BR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TARIFA</a:t>
            </a:r>
          </a:p>
        </p:txBody>
      </p:sp>
    </p:spTree>
    <p:extLst>
      <p:ext uri="{BB962C8B-B14F-4D97-AF65-F5344CB8AC3E}">
        <p14:creationId xmlns:p14="http://schemas.microsoft.com/office/powerpoint/2010/main" val="6487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Arial Narrow" panose="020B0606020202030204" pitchFamily="34" charset="0"/>
              </a:rPr>
              <a:t>Segue um explicativo de como inserir na fila de Renegociação:</a:t>
            </a:r>
          </a:p>
          <a:p>
            <a:pPr algn="just"/>
            <a:endParaRPr lang="pt-BR" b="1" u="sng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*** </a:t>
            </a:r>
            <a:r>
              <a:rPr lang="pt-BR" b="1" u="sng" dirty="0">
                <a:solidFill>
                  <a:schemeClr val="tx2"/>
                </a:solidFill>
                <a:latin typeface="Arial Narrow" panose="020B0606020202030204" pitchFamily="34" charset="0"/>
              </a:rPr>
              <a:t>Atenção ao procedimento de Renegociação de Tarifa via Portal de Grupos ***</a:t>
            </a:r>
            <a:endParaRPr lang="pt-BR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Arial Narrow" panose="020B0606020202030204" pitchFamily="34" charset="0"/>
              </a:rPr>
              <a:t> </a:t>
            </a:r>
          </a:p>
          <a:p>
            <a:pPr lvl="0" algn="just"/>
            <a:r>
              <a:rPr lang="pt-BR" dirty="0">
                <a:solidFill>
                  <a:schemeClr val="tx2"/>
                </a:solidFill>
                <a:latin typeface="Arial Narrow" panose="020B0606020202030204" pitchFamily="34" charset="0"/>
              </a:rPr>
              <a:t>Caso a agência precise renegociar a tarifa, primeiramente a cotação tem que estar </a:t>
            </a:r>
            <a:r>
              <a:rPr lang="pt-BR" b="1" dirty="0">
                <a:solidFill>
                  <a:schemeClr val="tx2"/>
                </a:solidFill>
                <a:latin typeface="Arial Narrow" panose="020B0606020202030204" pitchFamily="34" charset="0"/>
              </a:rPr>
              <a:t>BLOQUEADA</a:t>
            </a:r>
            <a:r>
              <a:rPr lang="pt-BR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0" lvl="0" indent="0" algn="just">
              <a:buNone/>
            </a:pPr>
            <a:endParaRPr lang="pt-BR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pt-BR" dirty="0">
                <a:solidFill>
                  <a:schemeClr val="tx2"/>
                </a:solidFill>
                <a:latin typeface="Arial Narrow" panose="020B0606020202030204" pitchFamily="34" charset="0"/>
              </a:rPr>
              <a:t>Em seguida clicar no botão “</a:t>
            </a:r>
            <a:r>
              <a:rPr lang="pt-BR" b="1" dirty="0">
                <a:solidFill>
                  <a:schemeClr val="tx2"/>
                </a:solidFill>
                <a:latin typeface="Arial Narrow" panose="020B0606020202030204" pitchFamily="34" charset="0"/>
              </a:rPr>
              <a:t>RENEGOCIAR</a:t>
            </a:r>
            <a:r>
              <a:rPr lang="pt-BR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”.</a:t>
            </a:r>
          </a:p>
          <a:p>
            <a:pPr marL="0" lvl="0" indent="0" algn="just">
              <a:buNone/>
            </a:pPr>
            <a:endParaRPr lang="pt-BR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pt-BR" dirty="0">
                <a:solidFill>
                  <a:schemeClr val="tx2"/>
                </a:solidFill>
                <a:latin typeface="Arial Narrow" panose="020B0606020202030204" pitchFamily="34" charset="0"/>
              </a:rPr>
              <a:t>O agente de viagem será direcionado para a tela com outras opções de voos para checar melhor tarifas ou horários</a:t>
            </a:r>
            <a:r>
              <a:rPr lang="pt-BR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0" lvl="0" indent="0" algn="just">
              <a:buNone/>
            </a:pPr>
            <a:endParaRPr lang="pt-BR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pt-BR" dirty="0">
                <a:solidFill>
                  <a:schemeClr val="tx2"/>
                </a:solidFill>
                <a:latin typeface="Arial Narrow" panose="020B0606020202030204" pitchFamily="34" charset="0"/>
              </a:rPr>
              <a:t>Mesmo que o agente não deseje alterar os voos iniciais, será necessário selecionar um voo aleatório para dar continuidade. (Se não tiver outra opção no mesmo dia, terá que selecionar outro data</a:t>
            </a:r>
            <a:r>
              <a:rPr lang="pt-BR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).</a:t>
            </a:r>
          </a:p>
          <a:p>
            <a:pPr marL="0" lvl="0" indent="0" algn="just">
              <a:buNone/>
            </a:pPr>
            <a:endParaRPr lang="pt-BR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pt-BR" dirty="0">
                <a:solidFill>
                  <a:schemeClr val="tx2"/>
                </a:solidFill>
                <a:latin typeface="Arial Narrow" panose="020B0606020202030204" pitchFamily="34" charset="0"/>
              </a:rPr>
              <a:t>Após a escolha da nova opção que é obrigatório o agente deve clicar em “Li e aceito as regras para aquisição de grupos com a Azul” e atualizar os dados de contato, se necessário</a:t>
            </a:r>
            <a:r>
              <a:rPr lang="pt-BR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0" lvl="0" indent="0" algn="just">
              <a:buNone/>
            </a:pPr>
            <a:endParaRPr lang="pt-BR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pt-BR" dirty="0">
                <a:solidFill>
                  <a:schemeClr val="tx2"/>
                </a:solidFill>
                <a:latin typeface="Arial Narrow" panose="020B0606020202030204" pitchFamily="34" charset="0"/>
              </a:rPr>
              <a:t>Em seguida, aparecerá uma imagem  com os valores de diferença entre a atual tarifa e a nova</a:t>
            </a:r>
            <a:r>
              <a:rPr lang="pt-BR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0" lvl="0" indent="0" algn="just">
              <a:buNone/>
            </a:pPr>
            <a:endParaRPr lang="pt-BR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pt-BR" dirty="0">
                <a:solidFill>
                  <a:schemeClr val="tx2"/>
                </a:solidFill>
                <a:latin typeface="Arial Narrow" panose="020B0606020202030204" pitchFamily="34" charset="0"/>
              </a:rPr>
              <a:t>Para prosseguir com a renegociação sem alterar o voo, basta clicar na opção abaixo </a:t>
            </a:r>
            <a:r>
              <a:rPr lang="pt-BR" b="1" dirty="0">
                <a:solidFill>
                  <a:schemeClr val="tx2"/>
                </a:solidFill>
                <a:latin typeface="Arial Narrow" panose="020B0606020202030204" pitchFamily="34" charset="0"/>
              </a:rPr>
              <a:t>“ NÃO DESEJO ALTERAR O VOO “</a:t>
            </a:r>
            <a:r>
              <a:rPr lang="pt-BR" dirty="0">
                <a:solidFill>
                  <a:schemeClr val="tx2"/>
                </a:solidFill>
                <a:latin typeface="Arial Narrow" panose="020B0606020202030204" pitchFamily="34" charset="0"/>
              </a:rPr>
              <a:t> e colocar os valores desejados para renegociação ou valores da concorrência nos comentários. (Caso haja oferta de concorrência, é necessário informar os horários e números de voos</a:t>
            </a:r>
            <a:r>
              <a:rPr lang="pt-BR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).</a:t>
            </a:r>
          </a:p>
          <a:p>
            <a:pPr marL="0" lvl="0" indent="0" algn="just">
              <a:buNone/>
            </a:pPr>
            <a:endParaRPr lang="pt-BR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pt-BR" dirty="0">
                <a:solidFill>
                  <a:schemeClr val="tx2"/>
                </a:solidFill>
                <a:latin typeface="Arial Narrow" panose="020B0606020202030204" pitchFamily="34" charset="0"/>
              </a:rPr>
              <a:t>Para finalizar, clicar em “</a:t>
            </a:r>
            <a:r>
              <a:rPr lang="pt-BR" b="1" dirty="0">
                <a:solidFill>
                  <a:schemeClr val="tx2"/>
                </a:solidFill>
                <a:latin typeface="Arial Narrow" panose="020B0606020202030204" pitchFamily="34" charset="0"/>
              </a:rPr>
              <a:t>CONFIRMAR</a:t>
            </a:r>
            <a:r>
              <a:rPr lang="pt-BR" dirty="0">
                <a:solidFill>
                  <a:schemeClr val="tx2"/>
                </a:solidFill>
                <a:latin typeface="Arial Narrow" panose="020B0606020202030204" pitchFamily="34" charset="0"/>
              </a:rPr>
              <a:t>” para que a renegociação entre na fila para tratamento</a:t>
            </a:r>
            <a:r>
              <a:rPr lang="pt-BR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lvl="0" algn="just"/>
            <a:endParaRPr lang="pt-BR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pt-BR" dirty="0">
                <a:solidFill>
                  <a:schemeClr val="tx2"/>
                </a:solidFill>
                <a:latin typeface="Arial Narrow" panose="020B0606020202030204" pitchFamily="34" charset="0"/>
              </a:rPr>
              <a:t>Aguardar a resposta via Portal de Grupos. (Receberá um e-mail quando a resposta já estiver disponível).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58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007604" y="807600"/>
            <a:ext cx="6854948" cy="1226443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1400" dirty="0">
                <a:solidFill>
                  <a:schemeClr val="tx2"/>
                </a:solidFill>
                <a:latin typeface="Arial Narrow" panose="020B0606020202030204" pitchFamily="34" charset="0"/>
              </a:rPr>
              <a:t>Caso a agência precise renegociar a tarifa, primeiramente a cotação tem que estar </a:t>
            </a:r>
            <a:r>
              <a:rPr lang="pt-BR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BLOQUEADA</a:t>
            </a:r>
            <a:r>
              <a:rPr lang="pt-BR" sz="1400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3960"/>
            <a:ext cx="9144000" cy="136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6660232" y="3713431"/>
            <a:ext cx="864096" cy="30580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007604" y="4725144"/>
            <a:ext cx="6854948" cy="1226443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>
                <a:solidFill>
                  <a:schemeClr val="tx2"/>
                </a:solidFill>
                <a:latin typeface="Arial Narrow" panose="020B0606020202030204" pitchFamily="34" charset="0"/>
              </a:rPr>
              <a:t>Em seguida clicar no botão “</a:t>
            </a:r>
            <a:r>
              <a:rPr lang="pt-BR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RENEGOCIAR</a:t>
            </a:r>
            <a:r>
              <a:rPr lang="pt-BR" sz="1400" dirty="0">
                <a:solidFill>
                  <a:schemeClr val="tx2"/>
                </a:solidFill>
                <a:latin typeface="Arial Narrow" panose="020B0606020202030204" pitchFamily="34" charset="0"/>
              </a:rPr>
              <a:t>”.</a:t>
            </a:r>
            <a:endParaRPr lang="pt-BR" sz="1400" b="1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1007604" y="2276872"/>
            <a:ext cx="360040" cy="12734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cima 2"/>
          <p:cNvSpPr/>
          <p:nvPr/>
        </p:nvSpPr>
        <p:spPr>
          <a:xfrm>
            <a:off x="6912260" y="4149080"/>
            <a:ext cx="360040" cy="4643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1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61" y="2490980"/>
            <a:ext cx="8801277" cy="3400585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863588" y="1055018"/>
            <a:ext cx="741682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1º. Passo: </a:t>
            </a:r>
            <a:r>
              <a:rPr lang="pt-BR" sz="1400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Digite o endereço: agencias.voeazul.com.br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863588" y="1700808"/>
            <a:ext cx="741682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2º. Passo: </a:t>
            </a:r>
            <a:r>
              <a:rPr lang="pt-BR" sz="1400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Insira seu </a:t>
            </a:r>
            <a:r>
              <a:rPr lang="pt-BR" sz="1400" dirty="0" err="1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Login</a:t>
            </a:r>
            <a:r>
              <a:rPr lang="pt-BR" sz="1400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 e senha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79712" y="3071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Acesso ao Portal de Grupos </a:t>
            </a:r>
            <a:endParaRPr lang="pt-BR" sz="2000" b="1" dirty="0">
              <a:solidFill>
                <a:schemeClr val="tx2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64644" y="297658"/>
            <a:ext cx="7723780" cy="86821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Ela será direcionada para a tela com os voos para checar tarifas melhores em outros horários.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29642"/>
            <a:ext cx="8496944" cy="4328358"/>
          </a:xfrm>
          <a:prstGeom prst="rect">
            <a:avLst/>
          </a:prstGeom>
        </p:spPr>
      </p:pic>
      <p:sp>
        <p:nvSpPr>
          <p:cNvPr id="7" name="Título 4"/>
          <p:cNvSpPr>
            <a:spLocks noGrp="1"/>
          </p:cNvSpPr>
          <p:nvPr>
            <p:ph idx="1"/>
          </p:nvPr>
        </p:nvSpPr>
        <p:spPr>
          <a:xfrm>
            <a:off x="494086" y="1501339"/>
            <a:ext cx="8155828" cy="69284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lv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t-BR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Mesmo </a:t>
            </a:r>
            <a:r>
              <a:rPr lang="pt-BR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que o agente não deseje alterar os voos iniciais, será necessário selecionar um voo aleatório para dar continuidade. (Se não tiver outra opção no mesmo dia, terá que selecionar outro data</a:t>
            </a:r>
            <a:r>
              <a:rPr lang="pt-BR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).</a:t>
            </a:r>
            <a:endParaRPr lang="pt-BR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412776"/>
            <a:ext cx="90582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291206" y="319120"/>
            <a:ext cx="8601273" cy="80562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dirty="0">
                <a:solidFill>
                  <a:schemeClr val="tx2"/>
                </a:solidFill>
                <a:latin typeface="Arial Narrow" panose="020B0606020202030204" pitchFamily="34" charset="0"/>
              </a:rPr>
              <a:t>Após a escolha da nova opção que é obrigatório o agente deve clicar em</a:t>
            </a:r>
            <a:r>
              <a:rPr lang="pt-BR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 “Li e aceito as regras para aquisição de grupos com a Azul”</a:t>
            </a:r>
            <a:r>
              <a:rPr lang="pt-BR" sz="1400" dirty="0">
                <a:solidFill>
                  <a:schemeClr val="tx2"/>
                </a:solidFill>
                <a:latin typeface="Arial Narrow" panose="020B0606020202030204" pitchFamily="34" charset="0"/>
              </a:rPr>
              <a:t> e atualizar os dados de contato, se necessário.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899592" y="1268760"/>
            <a:ext cx="288032" cy="6316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2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63436"/>
            <a:ext cx="91344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937284" y="5731790"/>
            <a:ext cx="7159526" cy="100811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r>
              <a:rPr lang="pt-BR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Para prosseguir com a renegociação sem alterar o voo, basta clicar na opção abaixo “ NÃO DESEJO ALTERAR O VOO “ e colocar os valores desejados para renegociação ou valores da concorrência nos comentários. (Caso haja oferta de concorrência, é necessário informar os horários e números de voos</a:t>
            </a:r>
            <a:r>
              <a:rPr lang="pt-BR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).</a:t>
            </a:r>
            <a:endParaRPr lang="pt-BR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971600" y="116632"/>
            <a:ext cx="7200800" cy="64807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1400" dirty="0">
                <a:solidFill>
                  <a:schemeClr val="tx2"/>
                </a:solidFill>
                <a:latin typeface="Arial Narrow" panose="020B0606020202030204" pitchFamily="34" charset="0"/>
              </a:rPr>
              <a:t>Em seguida, aparecerá uma imagem  com os valores de diferença entre a atual tarifa e a nova</a:t>
            </a:r>
            <a:r>
              <a:rPr lang="pt-BR" sz="1400" dirty="0"/>
              <a:t>.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251520" y="3501008"/>
            <a:ext cx="288032" cy="6316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672602"/>
            <a:ext cx="91344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954442" y="944724"/>
            <a:ext cx="7235116" cy="547858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dirty="0">
                <a:solidFill>
                  <a:schemeClr val="tx2"/>
                </a:solidFill>
                <a:latin typeface="Arial Narrow" panose="020B0606020202030204" pitchFamily="34" charset="0"/>
              </a:rPr>
              <a:t>Aguardar a resposta via Portal de Grupos. (Receberá um e-mail quando a resposta já estiver disponível).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971600" y="116632"/>
            <a:ext cx="7200800" cy="64807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dirty="0">
                <a:solidFill>
                  <a:schemeClr val="tx2"/>
                </a:solidFill>
                <a:latin typeface="Arial Narrow" panose="020B0606020202030204" pitchFamily="34" charset="0"/>
              </a:rPr>
              <a:t>Para finalizar, clicar em “</a:t>
            </a:r>
            <a:r>
              <a:rPr lang="pt-BR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CONFIRMAR</a:t>
            </a:r>
            <a:r>
              <a:rPr lang="pt-BR" sz="1400" dirty="0">
                <a:solidFill>
                  <a:schemeClr val="tx2"/>
                </a:solidFill>
                <a:latin typeface="Arial Narrow" panose="020B0606020202030204" pitchFamily="34" charset="0"/>
              </a:rPr>
              <a:t>” para que a renegociação entre na fila para tratamento.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7909055" y="5373216"/>
            <a:ext cx="288032" cy="6316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9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0" y="1412776"/>
            <a:ext cx="8522450" cy="521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1259632" y="335974"/>
            <a:ext cx="6555287" cy="96468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Na tela de cotação, o ícone            mostra  em quais filas está a cotação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t="10351" r="76712" b="85667"/>
          <a:stretch/>
        </p:blipFill>
        <p:spPr bwMode="auto">
          <a:xfrm>
            <a:off x="4067944" y="714407"/>
            <a:ext cx="318655" cy="20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4860032" y="1957810"/>
            <a:ext cx="1224136" cy="23379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113057" y="1957811"/>
            <a:ext cx="1224136" cy="23379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5346086" y="1412776"/>
            <a:ext cx="252028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1599111" y="1412776"/>
            <a:ext cx="252028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3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1" y="1803065"/>
            <a:ext cx="792088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1382300" y="1590030"/>
            <a:ext cx="6984776" cy="42392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Ao clicar em “Assentos” a agencia poderá marcar os assentos de acordo com a disponibilidade no mapa abaixo.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382300" y="6367675"/>
            <a:ext cx="6984776" cy="42392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Lembrando que o espaço azul, terá uma cobrança a mais variando de </a:t>
            </a:r>
            <a:r>
              <a:rPr lang="pt-BR" sz="1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R$ 25,00 a R$ 50,00 (por trecho/cliente) </a:t>
            </a: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e de acordo como tempo de voo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" y="166532"/>
            <a:ext cx="89249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3" y="1916832"/>
            <a:ext cx="9036496" cy="293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526945" y="476672"/>
            <a:ext cx="8208912" cy="10958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Na tela de cotação, são apresentados os comentários inseridos pelo agente ao solicitar </a:t>
            </a:r>
            <a:r>
              <a:rPr lang="pt-BR" sz="14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“Mais Prazo”</a:t>
            </a: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 e </a:t>
            </a:r>
            <a:r>
              <a:rPr lang="pt-BR" sz="14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“Renegociação”</a:t>
            </a:r>
            <a:endParaRPr lang="pt-BR" sz="1400" b="1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9" y="2287613"/>
            <a:ext cx="8960801" cy="45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683569" y="349364"/>
            <a:ext cx="7493918" cy="67544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Para efetuar a emissão do grupo basta clicar em </a:t>
            </a:r>
            <a:r>
              <a:rPr lang="pt-BR" sz="14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“PAGAMENTO” </a:t>
            </a: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e depois em  </a:t>
            </a:r>
            <a:r>
              <a:rPr lang="pt-BR" sz="14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“ADICIONAR PAGAMENTO”.</a:t>
            </a:r>
            <a:endParaRPr lang="pt-BR" sz="1400" b="1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4477"/>
            <a:ext cx="7709942" cy="114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2699792" y="2008270"/>
            <a:ext cx="864096" cy="30580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164288" y="3786479"/>
            <a:ext cx="1800200" cy="30580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8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74094" cy="484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1290195" y="476672"/>
            <a:ext cx="6696744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O pagamento poderá ser realizado com </a:t>
            </a:r>
            <a:r>
              <a:rPr lang="pt-BR" sz="14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cartão de crédito, faturado ou mesclar as duas formas</a:t>
            </a:r>
            <a:r>
              <a:rPr lang="pt-BR" sz="1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pt-BR" sz="14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115616" y="476672"/>
            <a:ext cx="6984776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Para buscar as cotações/bloqueios efetuados basta clicar em </a:t>
            </a:r>
            <a:r>
              <a:rPr lang="pt-BR" sz="14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Cotação &gt;&gt;&gt; Lista de Cotações </a:t>
            </a: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e preencher um dos campos abaixo, quanto mais informações melhor será o filtro.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4" y="1628800"/>
            <a:ext cx="876409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6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68760"/>
            <a:ext cx="6624736" cy="5041488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756692" y="597312"/>
            <a:ext cx="7630616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3º. Passo</a:t>
            </a:r>
            <a:r>
              <a:rPr lang="pt-BR" sz="1400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: Acesse o Menu lateral para Reserva de grupos </a:t>
            </a:r>
          </a:p>
        </p:txBody>
      </p:sp>
    </p:spTree>
    <p:extLst>
      <p:ext uri="{BB962C8B-B14F-4D97-AF65-F5344CB8AC3E}">
        <p14:creationId xmlns:p14="http://schemas.microsoft.com/office/powerpoint/2010/main" val="33520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529499" y="412504"/>
            <a:ext cx="6036482" cy="92826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As cotações serão apresentadas com as informações como status, localizador, </a:t>
            </a:r>
            <a:r>
              <a:rPr lang="pt-BR" sz="1400" dirty="0" err="1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hold</a:t>
            </a: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, trechos e a pessoa responsável pela cotação na equipe de grupos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628800"/>
            <a:ext cx="8592443" cy="304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084168" y="5229200"/>
            <a:ext cx="33358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Dúvidas, estamos à disposição!</a:t>
            </a:r>
          </a:p>
          <a:p>
            <a:r>
              <a:rPr lang="pt-BR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Obrigado!</a:t>
            </a:r>
          </a:p>
          <a:p>
            <a:endParaRPr lang="pt-BR" b="1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Comercial – Grupos</a:t>
            </a:r>
          </a:p>
          <a:p>
            <a:r>
              <a:rPr lang="pt-BR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  <a:hlinkClick r:id="rId3"/>
              </a:rPr>
              <a:t>grupos@voeazul.com.br</a:t>
            </a:r>
            <a:r>
              <a:rPr lang="pt-BR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0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7" y="1668399"/>
            <a:ext cx="8348283" cy="341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1990832" y="757914"/>
            <a:ext cx="5162332" cy="35191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t-BR" sz="14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4º. Passo: </a:t>
            </a:r>
            <a:r>
              <a:rPr lang="pt-BR" sz="1400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Portal de Grupos</a:t>
            </a:r>
            <a:r>
              <a:rPr lang="pt-B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3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010"/>
            <a:ext cx="8348283" cy="341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3482845"/>
            <a:ext cx="8420291" cy="329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3485435" y="620688"/>
            <a:ext cx="5162332" cy="35191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Na tela inicial a agência consegue fazer a busca de suas cotações.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509479" y="4032523"/>
            <a:ext cx="5162332" cy="35191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Existem várias opções de filtros para que a agência possa fazer a busca</a:t>
            </a:r>
            <a:r>
              <a:rPr lang="pt-BR" sz="12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pt-BR" sz="12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96559" y="764704"/>
            <a:ext cx="5162332" cy="35191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Para solicitar nova cotação, clique em </a:t>
            </a:r>
            <a:r>
              <a:rPr lang="pt-BR" sz="1400" b="1" i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Cotação &gt; Nova cotação $</a:t>
            </a:r>
            <a:endParaRPr lang="pt-BR" sz="1400" b="1" i="1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96427" cy="376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2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433484" y="1052736"/>
            <a:ext cx="6314460" cy="50405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6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Busque os voos desejados e selecione a quantidade de passageiros do grupo. </a:t>
            </a:r>
            <a:r>
              <a:rPr lang="pt-BR" sz="160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Selecione </a:t>
            </a:r>
            <a:r>
              <a:rPr lang="pt-BR" sz="16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o código azul ou IATA é um campo obrigatório.</a:t>
            </a:r>
            <a:endParaRPr lang="pt-BR" sz="16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78388" cy="22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3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691680" y="620688"/>
            <a:ext cx="5588203" cy="35191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Serão apresentados todos os voos com a menor tarifa disponível para o grupo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91967" cy="514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2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690382" y="692696"/>
            <a:ext cx="5706085" cy="35191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Depois de selecionar os voos, preencha com as informações de contato e do grupo</a:t>
            </a:r>
            <a:endParaRPr lang="pt-BR" sz="1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868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9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737</Words>
  <Application>Microsoft Office PowerPoint</Application>
  <PresentationFormat>Apresentação na tela (4:3)</PresentationFormat>
  <Paragraphs>66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Helvetica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Ela será direcionada para a tela com os voos para checar tarifas melhores em outros horários.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Azul Linhas Aereas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Mayara Gardinali de Souza</dc:creator>
  <cp:lastModifiedBy>Guilherme Escobar Bueno de Oliveira</cp:lastModifiedBy>
  <cp:revision>69</cp:revision>
  <dcterms:created xsi:type="dcterms:W3CDTF">2013-12-13T11:36:00Z</dcterms:created>
  <dcterms:modified xsi:type="dcterms:W3CDTF">2016-01-07T15:35:14Z</dcterms:modified>
</cp:coreProperties>
</file>